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0" r:id="rId4"/>
    <p:sldMasterId id="2147483649" r:id="rId5"/>
    <p:sldMasterId id="2147483858" r:id="rId6"/>
  </p:sldMasterIdLst>
  <p:notesMasterIdLst>
    <p:notesMasterId r:id="rId15"/>
  </p:notesMasterIdLst>
  <p:handoutMasterIdLst>
    <p:handoutMasterId r:id="rId16"/>
  </p:handoutMasterIdLst>
  <p:sldIdLst>
    <p:sldId id="275" r:id="rId7"/>
    <p:sldId id="498" r:id="rId8"/>
    <p:sldId id="480" r:id="rId9"/>
    <p:sldId id="484" r:id="rId10"/>
    <p:sldId id="501" r:id="rId11"/>
    <p:sldId id="500" r:id="rId12"/>
    <p:sldId id="499" r:id="rId13"/>
    <p:sldId id="495" r:id="rId14"/>
  </p:sldIdLst>
  <p:sldSz cx="9144000" cy="6858000" type="screen4x3"/>
  <p:notesSz cx="6640513" cy="9904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7E7D8A2-BDC9-4514-BABE-BE14A66292A7}">
          <p14:sldIdLst>
            <p14:sldId id="275"/>
            <p14:sldId id="498"/>
            <p14:sldId id="480"/>
            <p14:sldId id="484"/>
            <p14:sldId id="501"/>
            <p14:sldId id="500"/>
            <p14:sldId id="499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23AE02"/>
    <a:srgbClr val="0000FF"/>
    <a:srgbClr val="0099FF"/>
    <a:srgbClr val="0FC6F1"/>
    <a:srgbClr val="FFCC66"/>
    <a:srgbClr val="FF9933"/>
    <a:srgbClr val="32F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99F93-F1F2-445C-BD78-B2B40179508D}" v="10" dt="2023-12-01T16:08:28.376"/>
    <p1510:client id="{D8FF4C4E-9414-4C4D-9C8C-9BE9A07FD3D5}" v="160" dt="2023-11-21T15:26:52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911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0788" y="0"/>
            <a:ext cx="28781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4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4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0788" y="9407525"/>
            <a:ext cx="28781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B8D128F-F94D-4AE2-AF9B-1277C51EE2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11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0788" y="0"/>
            <a:ext cx="28781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44550" y="742950"/>
            <a:ext cx="4951413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3575" y="4705350"/>
            <a:ext cx="5313363" cy="445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7525"/>
            <a:ext cx="2878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0788" y="9407525"/>
            <a:ext cx="28781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5FBE3A2-7E4E-405E-86C3-8264C379C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454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A2342-4861-4834-885C-F28BCFB51D1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77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FBE3A2-7E4E-405E-86C3-8264C379CAB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1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135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k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19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Font typeface="Wingdings" pitchFamily="2" charset="2"/>
                <a:buChar char="•"/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Font typeface="Wingdings" pitchFamily="2" charset="2"/>
                <a:buChar char="•"/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Font typeface="Wingdings" pitchFamily="2" charset="2"/>
                <a:buChar char="•"/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>
                <a:latin typeface="Franklin Gothic Heavy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87503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000" dirty="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A2000-4E5B-44AB-8DE6-E1B13F7E6C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ranklin Gothic Heavy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455612" y="6248400"/>
            <a:ext cx="6479444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78228" y="6248400"/>
            <a:ext cx="508571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DCB2A-9C12-4B26-B401-948A31F9D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58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5613" y="6248400"/>
            <a:ext cx="64486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000" dirty="0" smtClean="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72054" y="6248400"/>
            <a:ext cx="111474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00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250F584E-A773-4FEC-8992-5605B47A7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latin typeface="Times New Roman" pitchFamily="18" charset="0"/>
              <a:cs typeface="+mn-cs"/>
            </a:endParaRP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7030A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•"/>
              <a:defRPr/>
            </a:pPr>
            <a:endParaRPr lang="en-US"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latin typeface="Times New Roman" pitchFamily="18" charset="0"/>
              <a:cs typeface="+mn-cs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latin typeface="Times New Roman" pitchFamily="18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44" r:id="rId2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Impac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Impac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Impac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Impac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Impac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Impac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Impac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Impac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7030A0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C66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7030A0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CC66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7030A0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F8DF-4B08-4432-AD07-639521C5C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 advTm="20000">
        <p:fade/>
      </p:transition>
    </mc:Choice>
    <mc:Fallback xmlns="">
      <p:transition spd="slow" advClick="0" advTm="20000">
        <p:fade/>
      </p:transition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3144" y="1623811"/>
            <a:ext cx="9144000" cy="100755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Precise Onset Cell Phone Vibration Detection</a:t>
            </a:r>
          </a:p>
          <a:p>
            <a:pPr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Lightning Presentation</a:t>
            </a:r>
          </a:p>
        </p:txBody>
      </p:sp>
      <p:pic>
        <p:nvPicPr>
          <p:cNvPr id="1026" name="Picture 2" descr="http://www.albany.edu/cci/images/college-of-engineering-and-applied-sciences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6" y="6122918"/>
            <a:ext cx="7229431" cy="5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104205" y="3397278"/>
            <a:ext cx="9144000" cy="84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endParaRPr lang="en-US" sz="2800" kern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C5DC4AE-40A8-4489-4D1C-A2A2AC129E2D}"/>
              </a:ext>
            </a:extLst>
          </p:cNvPr>
          <p:cNvSpPr txBox="1">
            <a:spLocks/>
          </p:cNvSpPr>
          <p:nvPr/>
        </p:nvSpPr>
        <p:spPr bwMode="auto">
          <a:xfrm>
            <a:off x="0" y="3230632"/>
            <a:ext cx="9144000" cy="99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Adaptive </a:t>
            </a:r>
            <a:r>
              <a:rPr lang="en-US" sz="2800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Neurotechnologies</a:t>
            </a:r>
            <a:endParaRPr lang="en-US" sz="2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(NCAN)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2800" b="1" kern="0" dirty="0"/>
          </a:p>
          <a:p>
            <a:pPr>
              <a:spcBef>
                <a:spcPts val="0"/>
              </a:spcBef>
            </a:pPr>
            <a:r>
              <a:rPr 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Sadman Kabir, Muhammed Shuaib, Nasser </a:t>
            </a:r>
            <a:r>
              <a:rPr lang="en-US" b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AL-Maskari,</a:t>
            </a:r>
            <a:endParaRPr lang="en-US" sz="2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Daniel Brown  </a:t>
            </a:r>
            <a:br>
              <a:rPr lang="en-US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11/21/2023</a:t>
            </a:r>
            <a:endParaRPr lang="en-US" sz="2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8A1D-11F8-76E5-8527-8CE849A2AD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1376" y="277813"/>
            <a:ext cx="8229600" cy="4492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Introduction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92D3E-35B1-F23F-2B44-A88729A7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863" y="2195019"/>
            <a:ext cx="2549070" cy="1608533"/>
          </a:xfrm>
          <a:prstGeom prst="rect">
            <a:avLst/>
          </a:prstGeom>
        </p:spPr>
      </p:pic>
      <p:pic>
        <p:nvPicPr>
          <p:cNvPr id="1026" name="Picture 2" descr="A Powerful Protocol Proven to Help Reverse Brain Damage — Optimal Living  Dynamics">
            <a:extLst>
              <a:ext uri="{FF2B5EF4-FFF2-40B4-BE49-F238E27FC236}">
                <a16:creationId xmlns:a16="http://schemas.microsoft.com/office/drawing/2014/main" id="{56943E7A-5100-3014-09F7-7C6353FA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63" y="727075"/>
            <a:ext cx="2704981" cy="137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77BEF-AD4F-0E0C-173F-D90FDE02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683" y="4035552"/>
            <a:ext cx="4656303" cy="2544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07123-EF93-5D03-20A5-ACF7FA5407D4}"/>
              </a:ext>
            </a:extLst>
          </p:cNvPr>
          <p:cNvSpPr txBox="1"/>
          <p:nvPr/>
        </p:nvSpPr>
        <p:spPr>
          <a:xfrm>
            <a:off x="451599" y="890250"/>
            <a:ext cx="418138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Brain and spinal cord injury lead to sensory deficits such as loss of sense of touch. There are limited methods to test progress in rehab.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EB3CB-03D4-995A-F813-73AFE3392EB9}"/>
              </a:ext>
            </a:extLst>
          </p:cNvPr>
          <p:cNvSpPr txBox="1"/>
          <p:nvPr/>
        </p:nvSpPr>
        <p:spPr>
          <a:xfrm>
            <a:off x="451599" y="2806742"/>
            <a:ext cx="397409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cs typeface="Arial"/>
              </a:rPr>
              <a:t>There is a need for a portable device for precise detection of stimulus onset on a large group</a:t>
            </a:r>
            <a:r>
              <a:rPr lang="en-US">
                <a:latin typeface="+mn-lt"/>
                <a:cs typeface="Arial"/>
              </a:rPr>
              <a:t>. </a:t>
            </a:r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E5CA4-E00E-2CD8-3F5E-5B7B2FBA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76" y="0"/>
            <a:ext cx="225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27000">
        <p:fade/>
      </p:transition>
    </mc:Choice>
    <mc:Fallback xmlns="">
      <p:transition spd="slow" advClick="0" advTm="27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5206-E52F-819A-BFB7-F611990B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10" y="358039"/>
            <a:ext cx="8229600" cy="81655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46792-05F3-DD2D-8B35-167C6FF35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39" y="1472292"/>
            <a:ext cx="7661428" cy="523409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NCAN's senior scientists,  Dr. Hill and Dr. Gupta, require us to build a high-precision, low-latency,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affordable</a:t>
            </a:r>
            <a:r>
              <a:rPr lang="en-US" sz="2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device for detecting Vibration Onset with 5ms accuracy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erson in a white coat and mask with a red hat and a red hat with a monitor on the side&#10;&#10;Description automatically generated">
            <a:extLst>
              <a:ext uri="{FF2B5EF4-FFF2-40B4-BE49-F238E27FC236}">
                <a16:creationId xmlns:a16="http://schemas.microsoft.com/office/drawing/2014/main" id="{0DA72481-34A4-D747-48C6-1368BB14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35146"/>
            <a:ext cx="3724563" cy="2556538"/>
          </a:xfrm>
          <a:prstGeom prst="rect">
            <a:avLst/>
          </a:prstGeom>
        </p:spPr>
      </p:pic>
      <p:pic>
        <p:nvPicPr>
          <p:cNvPr id="8" name="Picture 7" descr="A person in a lab coat looking at a computer&#10;&#10;Description automatically generated">
            <a:extLst>
              <a:ext uri="{FF2B5EF4-FFF2-40B4-BE49-F238E27FC236}">
                <a16:creationId xmlns:a16="http://schemas.microsoft.com/office/drawing/2014/main" id="{5939014B-653C-78D0-9B39-561AFFF67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9" y="3533951"/>
            <a:ext cx="3828471" cy="25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0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20000">
        <p:fade/>
      </p:transition>
    </mc:Choice>
    <mc:Fallback xmlns="">
      <p:transition spd="slow" advClick="0"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6A98-E7A8-409E-3B80-DBC44753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for the Fall &amp; Spring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C000A-BC8F-2FFB-DF19-A410F9C29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9987"/>
          </a:xfrm>
        </p:spPr>
        <p:txBody>
          <a:bodyPr/>
          <a:lstStyle/>
          <a:p>
            <a:pPr marL="0" indent="0">
              <a:buNone/>
            </a:pP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Semester Progress:</a:t>
            </a: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3D Modeling of Sensor Subsystem. </a:t>
            </a: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vibration detection sensors</a:t>
            </a:r>
          </a:p>
          <a:p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signal acquisition libraries</a:t>
            </a:r>
          </a:p>
          <a:p>
            <a:pPr marL="0" indent="0">
              <a:buNone/>
            </a:pP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BCI2000 on Teensy Microcontroller.  </a:t>
            </a:r>
          </a:p>
          <a:p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next</a:t>
            </a:r>
          </a:p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Transitioning from a Piezo Sensor to a </a:t>
            </a:r>
          </a:p>
          <a:p>
            <a:pPr marL="0" indent="0">
              <a:buNone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Contactless Solution. </a:t>
            </a:r>
          </a:p>
          <a:p>
            <a:pPr marL="285750" indent="-285750"/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Investigate the role that Finger pressure has on the piezo</a:t>
            </a:r>
          </a:p>
          <a:p>
            <a:pPr marL="0" indent="0">
              <a:buNone/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   Solutions Signal. </a:t>
            </a:r>
          </a:p>
          <a:p>
            <a:pPr marL="0" indent="0">
              <a:buNone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white box with a blue cover and a rectangular object with a small green object on it&#10;&#10;Description automatically generated">
            <a:extLst>
              <a:ext uri="{FF2B5EF4-FFF2-40B4-BE49-F238E27FC236}">
                <a16:creationId xmlns:a16="http://schemas.microsoft.com/office/drawing/2014/main" id="{902B7D35-1C6A-09C9-044E-ACD001B9A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3" t="15278" r="20696" b="14583"/>
          <a:stretch/>
        </p:blipFill>
        <p:spPr>
          <a:xfrm>
            <a:off x="5583936" y="1531829"/>
            <a:ext cx="3102864" cy="2391276"/>
          </a:xfrm>
          <a:prstGeom prst="rect">
            <a:avLst/>
          </a:prstGeom>
        </p:spPr>
      </p:pic>
      <p:pic>
        <p:nvPicPr>
          <p:cNvPr id="7" name="Picture 6" descr="Vibrometry products - VibroGo® portable laser vibration sensor from Polytec  - Polytec">
            <a:extLst>
              <a:ext uri="{FF2B5EF4-FFF2-40B4-BE49-F238E27FC236}">
                <a16:creationId xmlns:a16="http://schemas.microsoft.com/office/drawing/2014/main" id="{BE2EE70F-8981-DFA3-CB4A-143C3DDDE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r="25794" b="10135"/>
          <a:stretch/>
        </p:blipFill>
        <p:spPr>
          <a:xfrm>
            <a:off x="7135368" y="3923105"/>
            <a:ext cx="1721324" cy="17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25000">
        <p:fade/>
      </p:transition>
    </mc:Choice>
    <mc:Fallback xmlns="">
      <p:transition spd="slow" advClick="0" advTm="2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4A53-B63C-3E2C-C9E6-74D0B40F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prototypes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672F8-85BB-4A57-32C1-FDAF4E9B2294}"/>
              </a:ext>
            </a:extLst>
          </p:cNvPr>
          <p:cNvSpPr txBox="1"/>
          <p:nvPr/>
        </p:nvSpPr>
        <p:spPr>
          <a:xfrm>
            <a:off x="410987" y="1930566"/>
            <a:ext cx="335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Piezo electric sensor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7DF0E-334F-7A26-2251-1C1A4A1B7C30}"/>
              </a:ext>
            </a:extLst>
          </p:cNvPr>
          <p:cNvSpPr txBox="1"/>
          <p:nvPr/>
        </p:nvSpPr>
        <p:spPr>
          <a:xfrm>
            <a:off x="3457514" y="1971188"/>
            <a:ext cx="202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Accelerometer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70DCD-8713-9F7E-DAE6-457A9EACAC54}"/>
              </a:ext>
            </a:extLst>
          </p:cNvPr>
          <p:cNvSpPr txBox="1"/>
          <p:nvPr/>
        </p:nvSpPr>
        <p:spPr>
          <a:xfrm>
            <a:off x="5679587" y="1949936"/>
            <a:ext cx="346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Microphone sound sensor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EB3E9-C05B-F4BE-A543-9D00F80B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7294" y="3486185"/>
            <a:ext cx="2857500" cy="1695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7CB22-3F1B-B3A3-3E04-C47DA897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92" y="3195656"/>
            <a:ext cx="1853184" cy="1853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E8A75-D350-82A1-7164-2042DB6EE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556" y="2660585"/>
            <a:ext cx="2638533" cy="26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0">
        <p:fade/>
      </p:transition>
    </mc:Choice>
    <mc:Fallback xmlns="">
      <p:transition spd="slow" advClick="0" advTm="3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7FCC-BB46-1259-71B3-1F61FF6B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E47CDC-DA05-E4E6-A37F-AA5A6DC8D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91" y="1667499"/>
            <a:ext cx="8644744" cy="4617891"/>
          </a:xfrm>
        </p:spPr>
      </p:pic>
    </p:spTree>
    <p:extLst>
      <p:ext uri="{BB962C8B-B14F-4D97-AF65-F5344CB8AC3E}">
        <p14:creationId xmlns:p14="http://schemas.microsoft.com/office/powerpoint/2010/main" val="223256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40000">
        <p:fade/>
      </p:transition>
    </mc:Choice>
    <mc:Fallback xmlns="">
      <p:transition spd="slow" advClick="0" advTm="4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device&#10;&#10;Description automatically generated">
            <a:extLst>
              <a:ext uri="{FF2B5EF4-FFF2-40B4-BE49-F238E27FC236}">
                <a16:creationId xmlns:a16="http://schemas.microsoft.com/office/drawing/2014/main" id="{5100FC07-C5E7-3595-6EFD-99AFCC078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9" t="27002" r="20823" b="6178"/>
          <a:stretch/>
        </p:blipFill>
        <p:spPr>
          <a:xfrm>
            <a:off x="4983361" y="1458501"/>
            <a:ext cx="3473079" cy="240011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18B3543-26A4-3A08-7E56-1EEFAA27C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3" t="11899" r="5655" b="7780"/>
          <a:stretch/>
        </p:blipFill>
        <p:spPr>
          <a:xfrm>
            <a:off x="528894" y="1576033"/>
            <a:ext cx="3843306" cy="2065641"/>
          </a:xfrm>
          <a:prstGeom prst="rect">
            <a:avLst/>
          </a:prstGeom>
        </p:spPr>
      </p:pic>
      <p:pic>
        <p:nvPicPr>
          <p:cNvPr id="8" name="Picture 7" descr="A computer screen shot of a device&#10;&#10;Description automatically generated">
            <a:extLst>
              <a:ext uri="{FF2B5EF4-FFF2-40B4-BE49-F238E27FC236}">
                <a16:creationId xmlns:a16="http://schemas.microsoft.com/office/drawing/2014/main" id="{4F9D9597-1BA1-F9AB-50E7-633E59951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11" t="14593" r="10682" b="13043"/>
          <a:stretch/>
        </p:blipFill>
        <p:spPr>
          <a:xfrm>
            <a:off x="670058" y="4518734"/>
            <a:ext cx="3589346" cy="1861012"/>
          </a:xfrm>
          <a:prstGeom prst="rect">
            <a:avLst/>
          </a:prstGeom>
        </p:spPr>
      </p:pic>
      <p:pic>
        <p:nvPicPr>
          <p:cNvPr id="10" name="Picture 9" descr="A computer chip on a white surface&#10;&#10;Description automatically generated">
            <a:extLst>
              <a:ext uri="{FF2B5EF4-FFF2-40B4-BE49-F238E27FC236}">
                <a16:creationId xmlns:a16="http://schemas.microsoft.com/office/drawing/2014/main" id="{0C035C86-E6FB-4C2A-8D1A-2BA54DECB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858" y="3923312"/>
            <a:ext cx="2890927" cy="26200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70FAD7-3B7E-B549-DDFC-3579B85C1BA5}"/>
              </a:ext>
            </a:extLst>
          </p:cNvPr>
          <p:cNvSpPr txBox="1"/>
          <p:nvPr/>
        </p:nvSpPr>
        <p:spPr>
          <a:xfrm>
            <a:off x="611166" y="705192"/>
            <a:ext cx="61939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 Demonstration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2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30000">
        <p:fade/>
      </p:transition>
    </mc:Choice>
    <mc:Fallback xmlns="">
      <p:transition spd="slow" advClick="0" advTm="3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48E6-2227-A46D-C29C-C18013E1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and Results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E6E1B6-4FD8-66D1-0A57-02B317725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803" y="2173112"/>
            <a:ext cx="3972587" cy="329317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C7F70-2550-FE9A-213D-A01D745F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397" y="2208896"/>
            <a:ext cx="3935800" cy="3128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4628BD-95EF-830F-541A-1D10FAC64E29}"/>
              </a:ext>
            </a:extLst>
          </p:cNvPr>
          <p:cNvSpPr txBox="1"/>
          <p:nvPr/>
        </p:nvSpPr>
        <p:spPr>
          <a:xfrm>
            <a:off x="2023834" y="1736690"/>
            <a:ext cx="171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 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2A79F-8F27-6C44-7573-A9E0A5E04887}"/>
              </a:ext>
            </a:extLst>
          </p:cNvPr>
          <p:cNvSpPr txBox="1"/>
          <p:nvPr/>
        </p:nvSpPr>
        <p:spPr>
          <a:xfrm>
            <a:off x="5907091" y="1761218"/>
            <a:ext cx="171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 Taped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F2651-BFCB-7F2C-C23C-817653BB708A}"/>
              </a:ext>
            </a:extLst>
          </p:cNvPr>
          <p:cNvSpPr txBox="1"/>
          <p:nvPr/>
        </p:nvSpPr>
        <p:spPr>
          <a:xfrm>
            <a:off x="1168812" y="5653477"/>
            <a:ext cx="35304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Latency: 6.138  Jitter: 1.2166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7F146-1041-5BE0-EF36-20EF69E640A9}"/>
              </a:ext>
            </a:extLst>
          </p:cNvPr>
          <p:cNvSpPr txBox="1"/>
          <p:nvPr/>
        </p:nvSpPr>
        <p:spPr>
          <a:xfrm>
            <a:off x="5155031" y="5606282"/>
            <a:ext cx="33872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Latency: 4.648  Jitter: 1.6919</a:t>
            </a:r>
          </a:p>
          <a:p>
            <a:pPr algn="l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621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65000">
        <p:fade/>
      </p:transition>
    </mc:Choice>
    <mc:Fallback xmlns="">
      <p:transition spd="slow" advClick="0" advTm="65000">
        <p:fade/>
      </p:transition>
    </mc:Fallback>
  </mc:AlternateContent>
</p:sld>
</file>

<file path=ppt/theme/theme1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vel">
  <a:themeElements>
    <a:clrScheme name="Custom 1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Level">
      <a:majorFont>
        <a:latin typeface="Impact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4C737C05D9FC4483AABBE1A297E62F" ma:contentTypeVersion="15" ma:contentTypeDescription="Create a new document." ma:contentTypeScope="" ma:versionID="fecdf58bf7593df10ee1126c2c6b20f5">
  <xsd:schema xmlns:xsd="http://www.w3.org/2001/XMLSchema" xmlns:xs="http://www.w3.org/2001/XMLSchema" xmlns:p="http://schemas.microsoft.com/office/2006/metadata/properties" xmlns:ns3="fbef55b1-ddcd-4888-955b-6c64981d4edc" xmlns:ns4="89a8ee5e-0bd3-4130-bd5b-64e6bcebf452" targetNamespace="http://schemas.microsoft.com/office/2006/metadata/properties" ma:root="true" ma:fieldsID="7405b54c28e07dfbeb4918ecc83339f1" ns3:_="" ns4:_="">
    <xsd:import namespace="fbef55b1-ddcd-4888-955b-6c64981d4edc"/>
    <xsd:import namespace="89a8ee5e-0bd3-4130-bd5b-64e6bcebf4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ef55b1-ddcd-4888-955b-6c64981d4e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8ee5e-0bd3-4130-bd5b-64e6bcebf45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bef55b1-ddcd-4888-955b-6c64981d4edc" xsi:nil="true"/>
  </documentManagement>
</p:properties>
</file>

<file path=customXml/itemProps1.xml><?xml version="1.0" encoding="utf-8"?>
<ds:datastoreItem xmlns:ds="http://schemas.openxmlformats.org/officeDocument/2006/customXml" ds:itemID="{E3BABF4F-F492-4826-98DF-04EE9A92455A}">
  <ds:schemaRefs>
    <ds:schemaRef ds:uri="89a8ee5e-0bd3-4130-bd5b-64e6bcebf452"/>
    <ds:schemaRef ds:uri="fbef55b1-ddcd-4888-955b-6c64981d4e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35724E2-957E-44E4-A449-10B52A2C69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900248-1879-43FF-B6AE-8C1A93D6E5FD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89a8ee5e-0bd3-4130-bd5b-64e6bcebf452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bef55b1-ddcd-4888-955b-6c64981d4ed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128</TotalTime>
  <Words>206</Words>
  <Application>Microsoft Office PowerPoint</Application>
  <PresentationFormat>On-screen Show (4:3)</PresentationFormat>
  <Paragraphs>39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Arial Narrow</vt:lpstr>
      <vt:lpstr>Calibri</vt:lpstr>
      <vt:lpstr>Franklin Gothic Heavy</vt:lpstr>
      <vt:lpstr>Impact</vt:lpstr>
      <vt:lpstr>Times New Roman</vt:lpstr>
      <vt:lpstr>Verdana</vt:lpstr>
      <vt:lpstr>Wingdings</vt:lpstr>
      <vt:lpstr>Storyboard Layouts</vt:lpstr>
      <vt:lpstr>Level</vt:lpstr>
      <vt:lpstr>Custom Design</vt:lpstr>
      <vt:lpstr>PowerPoint Presentation</vt:lpstr>
      <vt:lpstr>  Introduction </vt:lpstr>
      <vt:lpstr>Background and Context</vt:lpstr>
      <vt:lpstr>Goals for the Fall &amp; Spring Semester</vt:lpstr>
      <vt:lpstr>Design prototypes</vt:lpstr>
      <vt:lpstr>Design</vt:lpstr>
      <vt:lpstr>PowerPoint Presentation</vt:lpstr>
      <vt:lpstr>Data and Results</vt:lpstr>
    </vt:vector>
  </TitlesOfParts>
  <Company>McMaster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Representation and Destination Choice</dc:title>
  <dc:subject>2008 IVT Presentation</dc:subject>
  <dc:creator>Darren M. Scott</dc:creator>
  <cp:lastModifiedBy>Al-Maskari, Nasser Y</cp:lastModifiedBy>
  <cp:revision>3</cp:revision>
  <dcterms:created xsi:type="dcterms:W3CDTF">2005-05-06T17:15:42Z</dcterms:created>
  <dcterms:modified xsi:type="dcterms:W3CDTF">2024-04-16T05:40:08Z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0x010100B04C737C05D9FC4483AABBE1A297E62F</vt:lpwstr>
  </property>
</Properties>
</file>